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0"/>
  </p:notesMasterIdLst>
  <p:sldIdLst>
    <p:sldId id="256" r:id="rId2"/>
    <p:sldId id="257" r:id="rId3"/>
    <p:sldId id="595" r:id="rId4"/>
    <p:sldId id="921" r:id="rId5"/>
    <p:sldId id="922" r:id="rId6"/>
    <p:sldId id="924" r:id="rId7"/>
    <p:sldId id="923" r:id="rId8"/>
    <p:sldId id="925" r:id="rId9"/>
    <p:sldId id="926" r:id="rId10"/>
    <p:sldId id="927" r:id="rId11"/>
    <p:sldId id="928" r:id="rId12"/>
    <p:sldId id="929" r:id="rId13"/>
    <p:sldId id="930" r:id="rId14"/>
    <p:sldId id="932" r:id="rId15"/>
    <p:sldId id="931" r:id="rId16"/>
    <p:sldId id="1068" r:id="rId17"/>
    <p:sldId id="933" r:id="rId18"/>
    <p:sldId id="934" r:id="rId19"/>
    <p:sldId id="935" r:id="rId20"/>
    <p:sldId id="903" r:id="rId21"/>
    <p:sldId id="936" r:id="rId22"/>
    <p:sldId id="937" r:id="rId23"/>
    <p:sldId id="938" r:id="rId24"/>
    <p:sldId id="941" r:id="rId25"/>
    <p:sldId id="955" r:id="rId26"/>
    <p:sldId id="956" r:id="rId27"/>
    <p:sldId id="957" r:id="rId28"/>
    <p:sldId id="958" r:id="rId29"/>
    <p:sldId id="939" r:id="rId30"/>
    <p:sldId id="942" r:id="rId31"/>
    <p:sldId id="940" r:id="rId32"/>
    <p:sldId id="964" r:id="rId33"/>
    <p:sldId id="954" r:id="rId34"/>
    <p:sldId id="959" r:id="rId35"/>
    <p:sldId id="960" r:id="rId36"/>
    <p:sldId id="961" r:id="rId37"/>
    <p:sldId id="962" r:id="rId38"/>
    <p:sldId id="963" r:id="rId39"/>
    <p:sldId id="944" r:id="rId40"/>
    <p:sldId id="1066" r:id="rId41"/>
    <p:sldId id="946" r:id="rId42"/>
    <p:sldId id="947" r:id="rId43"/>
    <p:sldId id="948" r:id="rId44"/>
    <p:sldId id="949" r:id="rId45"/>
    <p:sldId id="950" r:id="rId46"/>
    <p:sldId id="951" r:id="rId47"/>
    <p:sldId id="952" r:id="rId48"/>
    <p:sldId id="965" r:id="rId49"/>
    <p:sldId id="966" r:id="rId50"/>
    <p:sldId id="967" r:id="rId51"/>
    <p:sldId id="968" r:id="rId52"/>
    <p:sldId id="969" r:id="rId53"/>
    <p:sldId id="970" r:id="rId54"/>
    <p:sldId id="971" r:id="rId55"/>
    <p:sldId id="972" r:id="rId56"/>
    <p:sldId id="973" r:id="rId57"/>
    <p:sldId id="974" r:id="rId58"/>
    <p:sldId id="975" r:id="rId59"/>
    <p:sldId id="976" r:id="rId60"/>
    <p:sldId id="977" r:id="rId61"/>
    <p:sldId id="978" r:id="rId62"/>
    <p:sldId id="979" r:id="rId63"/>
    <p:sldId id="980" r:id="rId64"/>
    <p:sldId id="981" r:id="rId65"/>
    <p:sldId id="982" r:id="rId66"/>
    <p:sldId id="983" r:id="rId67"/>
    <p:sldId id="984" r:id="rId68"/>
    <p:sldId id="985" r:id="rId69"/>
    <p:sldId id="986" r:id="rId70"/>
    <p:sldId id="987" r:id="rId71"/>
    <p:sldId id="988" r:id="rId72"/>
    <p:sldId id="989" r:id="rId73"/>
    <p:sldId id="990" r:id="rId74"/>
    <p:sldId id="991" r:id="rId75"/>
    <p:sldId id="992" r:id="rId76"/>
    <p:sldId id="993" r:id="rId77"/>
    <p:sldId id="994" r:id="rId78"/>
    <p:sldId id="995" r:id="rId79"/>
    <p:sldId id="996" r:id="rId80"/>
    <p:sldId id="997" r:id="rId81"/>
    <p:sldId id="998" r:id="rId82"/>
    <p:sldId id="999" r:id="rId83"/>
    <p:sldId id="1000" r:id="rId84"/>
    <p:sldId id="1001" r:id="rId85"/>
    <p:sldId id="1002" r:id="rId86"/>
    <p:sldId id="1003" r:id="rId87"/>
    <p:sldId id="1004" r:id="rId88"/>
    <p:sldId id="1005" r:id="rId89"/>
    <p:sldId id="1006" r:id="rId90"/>
    <p:sldId id="1007" r:id="rId91"/>
    <p:sldId id="1010" r:id="rId92"/>
    <p:sldId id="1008" r:id="rId93"/>
    <p:sldId id="1009" r:id="rId94"/>
    <p:sldId id="1011" r:id="rId95"/>
    <p:sldId id="1012" r:id="rId96"/>
    <p:sldId id="1013" r:id="rId97"/>
    <p:sldId id="1014" r:id="rId98"/>
    <p:sldId id="1015" r:id="rId99"/>
    <p:sldId id="1016" r:id="rId100"/>
    <p:sldId id="1017" r:id="rId101"/>
    <p:sldId id="1018" r:id="rId102"/>
    <p:sldId id="1019" r:id="rId103"/>
    <p:sldId id="1020" r:id="rId104"/>
    <p:sldId id="1021" r:id="rId105"/>
    <p:sldId id="1022" r:id="rId106"/>
    <p:sldId id="1023" r:id="rId107"/>
    <p:sldId id="1024" r:id="rId108"/>
    <p:sldId id="1025" r:id="rId109"/>
    <p:sldId id="1026" r:id="rId110"/>
    <p:sldId id="1027" r:id="rId111"/>
    <p:sldId id="1028" r:id="rId112"/>
    <p:sldId id="1029" r:id="rId113"/>
    <p:sldId id="1030" r:id="rId114"/>
    <p:sldId id="1031" r:id="rId115"/>
    <p:sldId id="1032" r:id="rId116"/>
    <p:sldId id="1033" r:id="rId117"/>
    <p:sldId id="1034" r:id="rId118"/>
    <p:sldId id="1035" r:id="rId119"/>
    <p:sldId id="1036" r:id="rId120"/>
    <p:sldId id="1040" r:id="rId121"/>
    <p:sldId id="1037" r:id="rId122"/>
    <p:sldId id="1041" r:id="rId123"/>
    <p:sldId id="1038" r:id="rId124"/>
    <p:sldId id="1043" r:id="rId125"/>
    <p:sldId id="1044" r:id="rId126"/>
    <p:sldId id="1045" r:id="rId127"/>
    <p:sldId id="1046" r:id="rId128"/>
    <p:sldId id="1047" r:id="rId129"/>
    <p:sldId id="1048" r:id="rId130"/>
    <p:sldId id="1049" r:id="rId131"/>
    <p:sldId id="1050" r:id="rId132"/>
    <p:sldId id="1052" r:id="rId133"/>
    <p:sldId id="1051" r:id="rId134"/>
    <p:sldId id="1054" r:id="rId135"/>
    <p:sldId id="1055" r:id="rId136"/>
    <p:sldId id="1067" r:id="rId137"/>
    <p:sldId id="1042" r:id="rId138"/>
    <p:sldId id="1056" r:id="rId139"/>
    <p:sldId id="1057" r:id="rId140"/>
    <p:sldId id="1058" r:id="rId141"/>
    <p:sldId id="1059" r:id="rId142"/>
    <p:sldId id="1060" r:id="rId143"/>
    <p:sldId id="1061" r:id="rId144"/>
    <p:sldId id="1062" r:id="rId145"/>
    <p:sldId id="1063" r:id="rId146"/>
    <p:sldId id="1064" r:id="rId147"/>
    <p:sldId id="1065" r:id="rId148"/>
    <p:sldId id="269" r:id="rId1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1"/>
      <p:bold r:id="rId152"/>
      <p:italic r:id="rId153"/>
      <p:boldItalic r:id="rId154"/>
    </p:embeddedFont>
    <p:embeddedFont>
      <p:font typeface="Proxima Nova" panose="020B0604020202020204" charset="0"/>
      <p:regular r:id="rId155"/>
      <p:bold r:id="rId156"/>
      <p:italic r:id="rId157"/>
      <p:boldItalic r:id="rId158"/>
    </p:embeddedFont>
    <p:embeddedFont>
      <p:font typeface="Roboto" panose="02000000000000000000" pitchFamily="2" charset="0"/>
      <p:regular r:id="rId159"/>
      <p:bold r:id="rId160"/>
      <p:italic r:id="rId161"/>
      <p:boldItalic r:id="rId1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1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0" name="Google Shape;6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45613C79-4B2E-847A-CC9F-2FC7EBF6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E93BAAD-EBF1-3BE8-C346-024834C58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DE1BFCA5-56BD-5286-7FF0-048A1CBFD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2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1533D186-6B63-8FE6-A916-6E18CC8F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FF3BDC95-E6D1-D424-599D-87CD9F695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F04986C5-5037-C601-ADD8-A8D164675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46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377B85DD-B907-CF3F-B3A0-8D49F9A6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1431541-7337-FBAD-098E-98F76243A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275AE8F3-0514-1CC8-9A70-50AB3BC0F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23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2BA22D2D-6452-84B7-5735-FF1BA4B2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B43445ED-F39E-39FE-5A0C-D756A0CBC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59ECD07D-9094-AF68-5EA6-2A6DD8B1DF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43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230717C8-AA22-4056-F14F-D4D20436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FAF1618F-71DA-AE9F-F73C-466E99961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0433CE2B-B6FD-C9A1-2419-5E4DA4D4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02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49676DF7-E486-F034-FA79-74635E9A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281C1237-262E-55E6-14A6-BC3297D98A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6A024F68-CCC4-8D43-9D36-88A12B5D8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13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03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5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5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5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25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26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28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28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28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29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6" name="Google Shape;49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05" name="Google Shape;50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0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30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30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31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32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32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33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otidabass/Revise-Generative-AI/tree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github.com/jyotidabass/Revise-Generative-AI/tree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/>
        </p:nvSpPr>
        <p:spPr>
          <a:xfrm>
            <a:off x="399914" y="2065926"/>
            <a:ext cx="8197077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LJMU MSc DS/ML C28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endParaRPr lang="en-IN" sz="44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4000"/>
            </a:pPr>
            <a:br>
              <a:rPr lang="en-US" sz="32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</a:br>
            <a:endParaRPr sz="3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01CF-C25B-F2B5-0693-57F310CB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7EAE-3872-5A72-67C9-F481E172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1B72-964C-2747-AA53-7E672863A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C8E53-D27B-12C2-85F9-C35D672C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3" y="1190432"/>
            <a:ext cx="683883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8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5EE5A-4D25-144D-B95A-BB367527E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FCDB7-AE5E-4F01-8543-42F2B152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19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97904-D057-F7F8-C350-29F9CF1E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48257"/>
            <a:ext cx="515374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8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0A40B-2674-538D-DD46-C2C64FDF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8CFB1-0BD6-16DE-69AA-EB2A85E72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8B6CC-EAD7-9452-AF23-82A289BE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19 (Answer)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0A760-F36C-FF7B-73C6-3E041B46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08072"/>
            <a:ext cx="548716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14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70CCB-447B-226D-DE93-3391D2170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BA87B0-B695-DFC3-F93C-65F64261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Transition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3A8B2-1B6D-0658-ECB3-003DD3D9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2" y="784345"/>
            <a:ext cx="4286848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432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6FFD-3C2D-DECC-243F-855D427A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08CC-1260-5F15-D66D-1A4925A9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8211683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AI Outputs Are Probabilistic, Not Authoritative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D1031-A953-AF00-235E-CE3A9953E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D0F09-2E52-AC7B-3D4A-9586AFF5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4" y="1264699"/>
            <a:ext cx="3982006" cy="1209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93473-3AAD-B5D4-4B86-26EAEDB0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77" y="2632337"/>
            <a:ext cx="3267531" cy="1152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7145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9581-410E-785F-3415-47D53DF2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681DE-4B96-4574-AA61-DB449C7A9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9CAC9-0510-DD5A-B245-912D35A5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6" y="1219887"/>
            <a:ext cx="6554115" cy="3305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67CD0-5B2F-488B-F848-9F6516CC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567" y="825701"/>
            <a:ext cx="3915321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19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0589-3127-C1B9-1C6D-28AAFF39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20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14167-0DF5-DA50-B784-A3F525991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5994-D349-7148-B2BC-3A58FA65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2" y="1489843"/>
            <a:ext cx="553479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1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A0C5-C53D-15D8-3E9B-B35535BA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970E-0E1B-46F5-9C7A-9357276C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20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2C96-15DA-4211-F143-C99101F82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D4828-7BA4-ABA8-5C6C-50535603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5" y="1284325"/>
            <a:ext cx="591585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738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6193-53E7-F5C6-B664-E2339A43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8146369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The Biggest Risk — When AI Sounds Confident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7E5FB-3EEF-CA23-BBA5-982D27A5E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27DE5-BE98-6F6D-8D29-661A2782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63" y="1380959"/>
            <a:ext cx="2962688" cy="1190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0B0FA-18E7-2717-4164-5FF16040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07" y="2685946"/>
            <a:ext cx="4496427" cy="1486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5062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15BF-ABA8-9DDB-B294-32AC596C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73394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Prompt Injection — A Real Security Risk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3E35F-024A-3F10-E40A-9E01283C5F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614A-4AED-4DCE-EC85-9A21BB69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90" y="1257117"/>
            <a:ext cx="428684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8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030A-DB41-6F69-C5DB-857373F2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78615-B6B7-0CE1-A4F8-075DB451E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FCF9-A1F9-4E56-62C6-1F52A52C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07192"/>
            <a:ext cx="7641771" cy="346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3CFC-6574-1D5C-A4AD-4D34E74D7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40" y="1861458"/>
            <a:ext cx="3086531" cy="100701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060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75A6-26CE-D81E-6D0C-1E1136D3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774769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LSTM — Solving the Memory Problem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F1BCD-2492-0541-A5C7-1789338E0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0925D-08DA-BADD-C8C4-98E5A638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0" y="1226594"/>
            <a:ext cx="5372850" cy="1286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05F50-57A3-D94D-8F9B-797A8D7E8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85"/>
          <a:stretch>
            <a:fillRect/>
          </a:stretch>
        </p:blipFill>
        <p:spPr>
          <a:xfrm>
            <a:off x="2248133" y="2487957"/>
            <a:ext cx="5956974" cy="1428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595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D6D2-DEDC-B213-FF7E-43435E75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21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FF2E5-4243-36DC-8F79-6B0866D9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23D9F-E688-1E3F-B75F-5AB99D5B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9" y="1457169"/>
            <a:ext cx="566768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241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9A70-97FF-CB8B-6CAB-78C3CD0B9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FA40-FB00-9AAF-6D46-135350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21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12EFA-4736-29F8-EA2A-BA5B0EDBD4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BE4E3-B893-DCC1-F9AF-BC277E01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5" y="1106905"/>
            <a:ext cx="59905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54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EC57-3869-C83C-4657-363A0328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689169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Corporate Reality — Responsibility Cannot Be Delegated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0C149-74C8-B62F-D74F-133576D5C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06C18-C923-5F54-42BD-CB2D14E5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0" y="1361906"/>
            <a:ext cx="3572374" cy="1209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15145-68B8-3F23-B437-BA3DD81A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67" y="2818587"/>
            <a:ext cx="4277322" cy="1305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2926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C54A-B6D5-5E0C-9F19-B14532A3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The Professional Mindset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A7366-E7C2-4AD6-3EF1-ACDFA15BF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E7E9D-8CAC-1C8F-D9BB-76BEFC22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12" y="1323801"/>
            <a:ext cx="3143689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8499-EB46-B089-C1AA-C617504D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99" y="1323801"/>
            <a:ext cx="3400900" cy="1343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428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90DE-0B30-8105-2F1B-52F46169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Transition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6E674-C9ED-81D4-8DD7-BDD2579AB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B02D7-860C-ECBE-552D-CB186B01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61" y="1231870"/>
            <a:ext cx="5982535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76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DF5A6-2EF1-CE74-202F-39E48C01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9A415-A2C3-3B1B-5499-43F9CE704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1B7AC9-D31B-55E7-FBE8-1DAF2ABE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22" y="162787"/>
            <a:ext cx="764350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From Learning Concepts to Identifying Gaps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41BCF-A83C-E170-4166-9072B27E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" y="953771"/>
            <a:ext cx="3534268" cy="1276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07AB7-2960-B359-4524-EC2E0F4A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427" y="1558693"/>
            <a:ext cx="3543795" cy="1343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39873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5E1F4-5185-D052-A24E-1717F13BE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BF35F3-0737-4F43-2822-A88643E4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65864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to Detect a Research Problem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90C9-F9DC-7376-5D0C-BD4F3AC9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01" y="977587"/>
            <a:ext cx="3343742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F3B33-DF09-A52B-D3F3-85509BF95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63" y="896613"/>
            <a:ext cx="3391373" cy="1390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0580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6F51-F0E8-10F9-0A62-9FEB9D0B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2475A-EEEA-05CC-F73A-E675BD4BA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92BCF-A0F0-4CCA-F897-85CC1799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30978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Narrowing Your Research Focus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22D1-BC08-50C4-1659-9ECEE753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9" y="906139"/>
            <a:ext cx="3448531" cy="1371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F1966-8438-15F8-F682-C5442129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11" y="906139"/>
            <a:ext cx="3620005" cy="1343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6648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5768-EA66-5488-F39D-598E5E7D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EBED5-82BD-40F8-6D80-EE06DEA07E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1E5E19-FCD5-0073-A412-72F5BFD0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51514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Structure of a Strong Master’s Thesis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DD9C4-F5E7-7EBF-E300-9D12D776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53095"/>
            <a:ext cx="3801005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304C8-BEF6-CD8A-D98C-BB62BDB7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03" y="953095"/>
            <a:ext cx="3667637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06411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FE2D9-79B4-E874-AB15-319A63A5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567E4E-A0EA-718C-5E09-49ECB432D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DB54B6-3982-E87A-C7DB-90EB8300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22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E0111-C375-D4BC-E88B-F8258FB0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7" y="944190"/>
            <a:ext cx="4629796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845D-9931-EADB-0281-E6521DE2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0" y="479184"/>
            <a:ext cx="599056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C3AA0-70B1-931A-9175-9F28653B9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A3451-3831-E08A-02A4-EB1BD1A0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9" y="1041591"/>
            <a:ext cx="8173591" cy="38772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7E4AB-3D07-ABBB-CE24-4B8260D5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5" r="24638"/>
          <a:stretch>
            <a:fillRect/>
          </a:stretch>
        </p:blipFill>
        <p:spPr>
          <a:xfrm>
            <a:off x="5257800" y="1675092"/>
            <a:ext cx="3257550" cy="13051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20484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C8CDC-5A1B-772E-720F-F35F275CE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37FAD-0E13-1FBE-E63D-B84EFFDA4F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DD462A-DF24-2753-8CEA-BDD6799D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22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52A7F-0D81-AC0F-BD1C-4609C161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08776"/>
            <a:ext cx="5249008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441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E7761-D949-4AEA-02C2-6F41DC00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AAEEB-896E-CC79-B4A2-811C21A6A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2B1F26-5A7B-FCE9-75C3-BEDE394D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575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Thinking in Terms of Variables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BB904-B108-8CF0-8C94-F09337F8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55" y="909549"/>
            <a:ext cx="3200847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E21DE-2101-05E9-5BB2-E5F4D6F6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5" y="1495418"/>
            <a:ext cx="3210373" cy="1362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50124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F6C1-A81D-147B-0B06-2760B71C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4A99C-7C63-4E22-5FBA-C0F8D9585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D60E2-8ADD-E00C-CA16-414F048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248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Importance of Baselines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B75D5-CC19-2058-B1AE-A7804E46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7" y="865343"/>
            <a:ext cx="3219899" cy="1028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599FA8-0246-7BEF-06E9-8AF73914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65" y="1475609"/>
            <a:ext cx="3410426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317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04F2-DE2E-9D72-A1E8-7DCC76E7E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1CDE69-0094-9BC5-C2AC-6DE9B180AB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9D773-6732-6137-8D25-5CF2F890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Transition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831E3-4410-6EC4-3341-F6884800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3" y="933325"/>
            <a:ext cx="578248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83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15DCB-597A-6149-2C36-5F18C0C73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00B89A-A1BA-3B42-69C0-300CF8E6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37314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Experimentation Is Not Trial and Error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F82B1-5F55-A061-6130-64B5C68C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3" y="1004119"/>
            <a:ext cx="3153215" cy="1257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93DDE-4611-04F4-8534-DCEFAA43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85" y="975540"/>
            <a:ext cx="2915057" cy="12860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45505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EE623-D09C-BA3C-6E32-14BC1DC759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62123-2FF7-13B1-DF44-4A3C44E8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904507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Role of Hypothesis in Research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D63E5-DD74-3801-FFA3-D2337DD8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1" y="931317"/>
            <a:ext cx="3153215" cy="1305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648ED-D83B-69FF-3814-B0F5F986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542" y="902738"/>
            <a:ext cx="3820058" cy="1333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2192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4030-0F9A-C8C8-06B1-98D5EABA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18805-9633-0F7A-61BF-365BF6516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D9D26E-C0DB-2A83-ACEC-80BC47A2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2676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What Makes Results Credible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A3EEE-DADD-A092-3FA3-3EDD9D2A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6" y="1005481"/>
            <a:ext cx="3219899" cy="12384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DE8DC-FAC8-61F0-6922-B70FDABC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55" y="1005481"/>
            <a:ext cx="3620005" cy="1333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62484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B46C7-6BEE-D7D7-8AA0-AB87A043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8D98-081D-9FC2-DEBE-CF1EBD981B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90A63F-660D-4EED-19EC-65D0339E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373828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Documentation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8C6F0-E5ED-B499-02ED-F9556C42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8" y="904109"/>
            <a:ext cx="3181794" cy="1228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46FAE-E2EC-9A00-FB6B-E1757E85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41" y="1287846"/>
            <a:ext cx="3743847" cy="1000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055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A134-CC5E-C48B-74B1-EB7BB81E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62CF0-0C3D-861A-E29C-F9B901B813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75325-6B6F-7868-5400-ABF0C215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141271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Common Thesis Mistakes to Avoid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28268-9B38-D824-FD66-9C2D78A4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93221"/>
            <a:ext cx="3248478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7A608-5994-530A-7D23-50EBD134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24" y="1333327"/>
            <a:ext cx="3848637" cy="12384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1019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3A53D-488C-11ED-3BAC-81AE5848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526022-A46C-0038-5678-415B3614D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3E751-174B-6BC6-F66B-C48F5B73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28" y="162788"/>
            <a:ext cx="722712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Analysis Is More Important Than Numbers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5A796-6939-9D2E-F08D-2E66FB52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8" y="928617"/>
            <a:ext cx="3315163" cy="1000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031F3-5ACA-3DA1-E976-B459BE67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27" y="1579020"/>
            <a:ext cx="4172532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51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6AB5-7481-079A-B386-EA7EA009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3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642B4-E8ED-D6DA-35D8-D954F4DF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BF8FC-B9E8-C692-BBC4-A0FF6C37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397988"/>
            <a:ext cx="653800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310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ADEFF-372D-DC94-EA7C-21ADE4D3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E4002-6718-2CC5-0F59-0661104ED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DD3A5-6C63-DA58-33EC-A6234A1E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8610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Interpreting Results Carefully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593CD-4092-B034-3EEA-D8BFEC00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44258"/>
            <a:ext cx="3086531" cy="92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E240A-CA29-0050-9AF2-D39472AD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689" y="970778"/>
            <a:ext cx="3067478" cy="13241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2218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5D9AF-C70F-C2F7-7F0A-D1FDF270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191B6-83A3-BA4E-EFEB-50F9501E0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CD4BA3-931B-125F-A925-5DF4E4E8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23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AEF43-F287-BB38-9352-25F4A517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2" y="989767"/>
            <a:ext cx="506800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0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AE7A-E904-A36F-515B-FFAA73AF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4F481-EDBF-B92A-542F-DD701E9E86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901BE-C43C-75CF-4B43-92B4EE7E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23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81C89-BD3F-A5C8-E083-E6BF1B7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0" y="889716"/>
            <a:ext cx="497274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83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6411F-27AF-6AD8-D55C-ED08A8EA3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9EF1C-680E-D064-9362-83A6ADF8F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2A9D85-966D-0B63-CE09-F97B93F0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52920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Connecting Research With Real-World Impact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5408E-B9B7-75EA-2836-B09C85B2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" y="858524"/>
            <a:ext cx="3334215" cy="12384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EA9D4-338F-6F4B-B25A-2D2A939E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71" y="1609638"/>
            <a:ext cx="3610479" cy="12384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65515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BF02-AB18-FA11-1DE1-FC0A15D9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64D07-4905-A5E0-4ECA-0C5F05A99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D6BA95-5FEA-7A23-0229-205CD96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104407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Final Research Mindset Shift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AE585-9951-BDEA-8F73-3C1A0A1C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8" y="957882"/>
            <a:ext cx="3477110" cy="8764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3F18F-3BEC-4683-082F-95029D49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434" y="1494653"/>
            <a:ext cx="3324689" cy="1305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8742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2C96C-4AF7-68A8-68BD-B6093EFBC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AFAB4C-1A8C-B9EA-238F-F5414285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2107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Transition Slide (Session Continues)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DE10-0BF1-CF8D-5E7F-34242642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76063"/>
            <a:ext cx="5087060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518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1600-177F-FD1F-B6FC-E3AB83F9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011534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How to Read Research Papers AFTER This Session</a:t>
            </a:r>
            <a:br>
              <a:rPr lang="en-IN" sz="2800" b="1" dirty="0">
                <a:latin typeface="Lato"/>
                <a:ea typeface="Lato"/>
                <a:cs typeface="Lato"/>
              </a:rPr>
            </a:b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4D5C4-792C-C654-1AE3-74A6BBD9A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D96A-5A2D-CF8D-CF1C-3317715A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7" y="1244881"/>
            <a:ext cx="416300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69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5BB5A-2195-5EC6-C4CF-E9764E22C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4A4C-6225-AD4C-D1BF-D5BF38B1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We Have Covered So Far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1C86B-0FB0-704C-095F-EBE6FAC0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DA734-231D-CF7A-9165-4FCDE6A0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7" y="1271406"/>
            <a:ext cx="3067478" cy="26006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7D430-ECCD-2774-B8CA-2D13936B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82" y="1687895"/>
            <a:ext cx="4582164" cy="1000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066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4B74-7CCB-5AD8-3120-15B428AF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Generalization vs Memorization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BBC72-BA6E-0382-19DA-09C33837F0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72640-C4C1-F048-9C41-951045C4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05" y="1350444"/>
            <a:ext cx="3439005" cy="92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EFC31-515A-53FB-A89E-DB578350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57" y="2571750"/>
            <a:ext cx="4067743" cy="1009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AF02A-904D-A5D7-0DBE-9B85A380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36" y="1250924"/>
            <a:ext cx="3038899" cy="16861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6687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71E3-9EB2-4E51-D732-717BC326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Alignment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FCB19-30BD-0981-3FA3-217CEE9B2B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B24A0-A4E7-9F7B-266E-31D53476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6" y="1308946"/>
            <a:ext cx="3181794" cy="8764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CD457-0186-EB9F-2F61-EC316D02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6" y="2514600"/>
            <a:ext cx="3181794" cy="1371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3DA44-E6E4-28BE-2F29-42880391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8946"/>
            <a:ext cx="3286584" cy="1609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44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718F-A3F3-2B5D-5D4B-E57F70D3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5FE6-58A0-33A2-C832-6E28CCA5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3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9C5BF-7D82-142B-CB2B-9BD10F9C6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92A9B-5C95-EBF5-37A9-F5173755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" y="1185669"/>
            <a:ext cx="693772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90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E1B1-D5D4-F5E1-F0D8-269D572E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Interpretability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CB09-2D70-5105-ABF6-996B8974B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C8E4F-58E2-11BA-4D42-899912F1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" y="1321874"/>
            <a:ext cx="3915321" cy="866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05415-FF69-E722-08BE-534B5ED7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56" y="1321874"/>
            <a:ext cx="3038899" cy="1371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1D044-DDAF-0A3E-FF40-A98CCB29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26" y="2403739"/>
            <a:ext cx="2467319" cy="17528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4480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F5A7-8C4A-5017-2A5A-D0C770F7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905398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Evaluation Beyond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7FFE9-CE44-7E45-6BE8-18ABF72849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2288-D460-D795-8E8D-618CDE8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57" y="1289232"/>
            <a:ext cx="3762900" cy="6382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2A16B-9B12-1CD0-8B7C-53A74DC7C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91" y="2243020"/>
            <a:ext cx="2476846" cy="16861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B0EEC-90B8-BFBC-CD22-0B7EA3CDA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35" y="1289232"/>
            <a:ext cx="3334215" cy="1343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19056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77D3-95F6-7A1C-0308-CB2C55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Multimodality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B1446-CAE2-BD9B-DB95-C8F021D29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77A0C-9515-5871-0094-768653AA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2" y="1319173"/>
            <a:ext cx="2543530" cy="562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75370-7C24-9800-B214-C1E33A09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37" y="2279767"/>
            <a:ext cx="2581635" cy="1314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D5193-EA2F-4DB8-BF51-2DF42AA3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379" y="1319173"/>
            <a:ext cx="4305901" cy="1428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4492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8CCC-EAD7-37E6-278E-52D71CD3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Responsible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DCA35-1C6F-B657-C855-BA90A0883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64D2A-3A1F-199C-F641-A1863559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73" y="1332777"/>
            <a:ext cx="4020111" cy="6001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FA267-C68F-5DC1-A9BB-A6AB23B9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0" y="2234156"/>
            <a:ext cx="2381582" cy="1381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53F73-D665-00DC-AE63-EA68E2AA6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83" y="2234156"/>
            <a:ext cx="2838846" cy="943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36259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B147-7E75-D7EB-A0EE-068E70D1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Open Research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BFD05-4E16-40C4-57FE-DBDC462245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D22CB-6E8F-887C-215E-7880DFB5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7" y="1352380"/>
            <a:ext cx="3105583" cy="1219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F66F4-0F71-BF86-3C9D-C9390EC1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5" y="2874375"/>
            <a:ext cx="3143689" cy="1333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11C3A-BF9C-3F6A-D7E7-A2A50804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82" y="1352380"/>
            <a:ext cx="3124636" cy="1790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285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D58D-6DE2-108F-80EC-69DF1863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56249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You Should Be Able To Do Now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05B-AD8D-602B-C4A5-AA6885FCF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92143-12FE-C0BA-6940-767AF74F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1295222"/>
            <a:ext cx="3372321" cy="1276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9D8F7-79E9-2F9D-E496-D69B0746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6791"/>
            <a:ext cx="2896004" cy="1381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9296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2944-AAFB-25D5-879B-AD4D3680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Final Research Mindset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DC5DF-49B3-9871-3CDD-CE4AF6E73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14D95-D0A9-BE09-6B40-29031F39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8" y="1310332"/>
            <a:ext cx="3677163" cy="5144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AD283-68B2-75DC-9472-B5FF1EC7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45" y="2045752"/>
            <a:ext cx="3296110" cy="1181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8592C-BB53-8769-E581-71BCF153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8" y="3448015"/>
            <a:ext cx="3391373" cy="6382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265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A2E0-8024-FD61-2F7A-7AA4A48B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Strong Academic Closing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70827-3F04-802C-01F3-F1099D06A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C4ACC-859E-814A-C2BE-F823866C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9" y="1342280"/>
            <a:ext cx="2724530" cy="92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0F273-827F-EC14-7D31-5C17BAB8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92" y="1289885"/>
            <a:ext cx="4363059" cy="1028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69C9F-F444-D372-6CF1-88050A82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488" y="2585600"/>
            <a:ext cx="4391638" cy="6382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12345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8" name="Google Shape;7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7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148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41B1-F286-71EE-5D26-7E40D2E7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321776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The Breakthrough —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B8585-A84A-8776-CA01-4AAB0206D9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8FE03-1066-8061-9A3B-0507958C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0" y="1210266"/>
            <a:ext cx="5868219" cy="1286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03B3F-EF22-5576-D4F3-8779B51F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51" y="2496320"/>
            <a:ext cx="5353797" cy="13717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661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0CEC-D9ED-0966-5619-D3E15165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2017 Changed Everything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76323-58B2-24A1-C50B-303025035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1086A-CD62-6FF8-25DC-E7732691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22" y="1380321"/>
            <a:ext cx="413442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4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613E-8BFE-A18F-6178-668E07E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81B96-F46D-1E4D-7A11-5F46EC45C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FEC03-3B6D-C586-175F-AC8C212C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6" y="1106640"/>
            <a:ext cx="7382905" cy="3660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0A28B-1B68-BB7F-3FBF-415E56A3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06"/>
          <a:stretch>
            <a:fillRect/>
          </a:stretch>
        </p:blipFill>
        <p:spPr>
          <a:xfrm>
            <a:off x="5456180" y="1116890"/>
            <a:ext cx="3269691" cy="1104313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573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8EFF-A1C6-E581-DEFE-FD42E47E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4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850D0D-C5D3-F131-9932-D2C41AB42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89A45-9AC2-3DB1-A643-EC66122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1" y="1357167"/>
            <a:ext cx="655763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7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488C-8A5F-EBE2-CFCD-60BCA1BB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3225-1573-98F2-ECBE-E9A77B2C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4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3EB12-B160-19F5-0367-3B6365BD9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6B6A0-DF4F-FD64-E431-E3734293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0" y="1157090"/>
            <a:ext cx="6825694" cy="2829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2FA67-CF65-6C9E-E199-6F05072D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28" y="1760713"/>
            <a:ext cx="4010585" cy="7240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515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7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3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082" y="0"/>
            <a:ext cx="3811975" cy="46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5"/>
          <p:cNvSpPr txBox="1"/>
          <p:nvPr/>
        </p:nvSpPr>
        <p:spPr>
          <a:xfrm>
            <a:off x="401082" y="769110"/>
            <a:ext cx="3855058" cy="116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Course:</a:t>
            </a:r>
            <a:r>
              <a:rPr lang="en-IN" sz="18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MSDS/ML</a:t>
            </a:r>
          </a:p>
          <a:p>
            <a:pPr lvl="0" algn="ctr">
              <a:lnSpc>
                <a:spcPct val="90000"/>
              </a:lnSpc>
              <a:buSzPts val="1800"/>
            </a:pPr>
            <a:endParaRPr sz="18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Live Session On: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Revision Generative AI: From RNN to GPT</a:t>
            </a:r>
            <a:endParaRPr sz="1800" b="1" i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Instructor:</a:t>
            </a:r>
            <a:r>
              <a:rPr lang="en-IN" sz="18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Dr. Jyoti Dabass</a:t>
            </a:r>
            <a:endParaRPr sz="1800" b="1" i="1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8DAEF8DE-DB15-770C-8604-5058D25B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34A81D92-0571-FE1E-76C4-EEB547DD20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99295-EA9A-CB25-E4BD-2021728A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2504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From Transformer to Real Models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54FEF-0B3B-962E-57D6-CEE11088CFD0}"/>
              </a:ext>
            </a:extLst>
          </p:cNvPr>
          <p:cNvSpPr txBox="1"/>
          <p:nvPr/>
        </p:nvSpPr>
        <p:spPr>
          <a:xfrm>
            <a:off x="571500" y="747823"/>
            <a:ext cx="6809014" cy="346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Directions Emerged: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Models that Generate Text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Models that Understand Text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GPT → Generative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BERT → Understanding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built on Transformers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Architecture design defines behavior</a:t>
            </a:r>
          </a:p>
        </p:txBody>
      </p:sp>
    </p:spTree>
    <p:extLst>
      <p:ext uri="{BB962C8B-B14F-4D97-AF65-F5344CB8AC3E}">
        <p14:creationId xmlns:p14="http://schemas.microsoft.com/office/powerpoint/2010/main" val="63858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6D070-052E-7480-ECD2-1AEBFD025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27CDE-5F4E-A605-522A-F29E900D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1291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GPT — Generative Pretrained Transformer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1251B-17F9-E55D-0D9B-60EEA346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208"/>
          <a:stretch>
            <a:fillRect/>
          </a:stretch>
        </p:blipFill>
        <p:spPr>
          <a:xfrm>
            <a:off x="316679" y="790438"/>
            <a:ext cx="3561357" cy="1962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7589D-8B1E-8CDD-C1BD-A81AA414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97"/>
          <a:stretch>
            <a:fillRect/>
          </a:stretch>
        </p:blipFill>
        <p:spPr>
          <a:xfrm>
            <a:off x="4883239" y="1080991"/>
            <a:ext cx="3395348" cy="1381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180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0B2C7-F529-AF89-418D-EF62F78579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CF6C4B-2CFF-B5E1-1173-19FC1D8D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285252"/>
            <a:ext cx="6296392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  <a:br>
              <a:rPr lang="en-IN" sz="2800" b="1" dirty="0">
                <a:latin typeface="Lato"/>
                <a:ea typeface="Lato"/>
                <a:cs typeface="Lato"/>
              </a:rPr>
            </a:b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F2D43-AF3C-35EC-4D67-5B9C8136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0" y="857250"/>
            <a:ext cx="8094830" cy="3910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0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A0EC9-A3DA-E4EA-28E3-362B16B8F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E85A2-A8D1-499F-D869-D4B9EEC8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5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AC7FB-C45D-596F-23B9-F436D0F4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1014944"/>
            <a:ext cx="523948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03F16-F901-F811-CFFB-833C7B63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F22C2-3255-9209-07A1-89D885D5C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4D4319-9B1E-AA8E-CA29-DB5C5A39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5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93AB4-5C23-C896-AB64-41C0F1A6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18257"/>
            <a:ext cx="651682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E6710-723B-E628-BC48-F19F9C942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71B2-1526-A500-8A78-9D581B56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541321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Controlling GPT Output — Sampling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0CF8A-8C55-7460-29B9-C0B19A57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9" y="914989"/>
            <a:ext cx="470600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7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D75C2-2B1A-1ABC-0559-E11E6A2EC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2D4019-1DBF-D7D6-6857-372ED8C4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373691"/>
            <a:ext cx="7692485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Code — Temperature 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  <a:br>
              <a:rPr lang="en-IN" sz="2800" b="1" dirty="0">
                <a:latin typeface="Lato"/>
                <a:ea typeface="Lato"/>
                <a:cs typeface="Lato"/>
              </a:rPr>
            </a:b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86490-2FED-2128-520D-A20DEAD5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9" y="847508"/>
            <a:ext cx="7363853" cy="31055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CF97-0183-9673-F3E4-4908AA7F8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88" y="3950545"/>
            <a:ext cx="4277322" cy="8192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58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2A4E3-CEFE-0C25-62FD-390051068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AA794-E5DA-5CA9-E06A-CEE0D153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Top-k Sampling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5B7DF-C8C2-DDA9-3996-5BA7E712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3" y="779462"/>
            <a:ext cx="6963747" cy="32580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057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21051-A5EC-35DE-5069-B119AB57E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D32C7-5A33-DC57-7470-3AF02D2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2489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Top-p (Nucleus Sampling)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D6C60-6C6C-F04E-E22E-87772C6C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91935"/>
            <a:ext cx="8049748" cy="38375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724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FB262-B64A-543F-0F5D-732376023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ED4EB-282B-040B-6BFC-B66D63DF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58" y="301579"/>
            <a:ext cx="7210792" cy="751613"/>
          </a:xfrm>
          <a:solidFill>
            <a:srgbClr val="FF0000"/>
          </a:solidFill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BERT — Bidirectional Encoder Representations from Transformers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67780-F339-152E-9138-51DE62D8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81" y="1403460"/>
            <a:ext cx="3000794" cy="1667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C7F19-6CEC-613F-6ED1-A7C67B6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74" y="1365355"/>
            <a:ext cx="2638793" cy="170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56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3F0A9FE7-A08B-083B-8170-A6249DAE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BBA9F8F5-1583-4672-1DDA-672494058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15690110-958A-959D-6BC7-0A680AF21BB9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Understanding Next Word Prediction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8B8278C-68AD-9C8D-F9C3-A29C96D90BB0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D885-36D2-CF0A-C081-F761213AA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9" y="1145393"/>
            <a:ext cx="5992061" cy="123842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EFD91-7F59-D5F3-E318-4FCFD96F2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92" y="2383816"/>
            <a:ext cx="6506483" cy="138131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741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0CC66-E581-8CF4-2E31-97FF60CF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14ACA-B999-CDD9-6D1A-1403E00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301581"/>
            <a:ext cx="695770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  <a:br>
              <a:rPr lang="en-IN" sz="2800" b="1" dirty="0">
                <a:latin typeface="Lato"/>
                <a:ea typeface="Lato"/>
                <a:cs typeface="Lato"/>
              </a:rPr>
            </a:b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1E89E-6863-7F2A-312F-56A0D88A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2" y="752221"/>
            <a:ext cx="8335538" cy="3639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3F323-D7E5-74A5-184F-0BBCA7E2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297"/>
          <a:stretch>
            <a:fillRect/>
          </a:stretch>
        </p:blipFill>
        <p:spPr>
          <a:xfrm>
            <a:off x="6131379" y="1440990"/>
            <a:ext cx="3763736" cy="1267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431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1B831-B1AE-8480-2582-9C6665C5B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2EE922-B845-4B50-24FB-D85DBC18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6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F3040-191A-77E1-725B-9599616D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27175"/>
            <a:ext cx="539190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9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FA9B-5192-81FD-59A6-D790661A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0AFC6-5B7E-0933-D578-22D3F6A50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C2E82-8A00-7B9E-4E55-03FE01A5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6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4299-05D7-1DC4-FAB2-958930E8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21010"/>
            <a:ext cx="515374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42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3CCC4-4192-2651-82DB-E5643778E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0590B8-2E75-840D-96D6-5D1D5684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292435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Models Learn — Cross-Entropy Loss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680BB-EA37-8B3E-1FFE-DEA03A25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3" y="838109"/>
            <a:ext cx="488700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3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4AC56-3842-A00F-8277-ED5FCED49A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C5200-D984-6AEB-9393-4EA4D1CA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365664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Code — Cross-Entropy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BBE69-F0A6-15C2-F353-FF5A3FC4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68624"/>
            <a:ext cx="8059275" cy="27531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514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71F8E-46AB-11C1-4265-6690F0FD1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0EF708-5648-2BC5-CD28-914BD58F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6312721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Gradient Descent — Weight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0A0A2-CB02-EA7D-D942-DAE56D3E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5" y="779597"/>
            <a:ext cx="476316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71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57F9E-BC2F-4238-2D1C-978A8F504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DA8FB-5A5A-6129-A422-D27BBC4E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61607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Code — Gradient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F95F4-D4A5-558C-F788-20BC985A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52" y="870687"/>
            <a:ext cx="6935048" cy="24387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365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4A7B1-6E42-7962-E63F-9671EF03C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93DD4B-59EF-5546-40FE-89E2F856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2895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Why Do LLMs Hallucinate?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0E598-7BAB-B180-293D-F404737B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33346"/>
            <a:ext cx="478221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6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39069-6507-B860-37A7-C0A510D27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97107-204E-7389-A402-B6DBF3B0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651414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Code — Probability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54B43-C416-D186-6010-D808ED36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4" y="789697"/>
            <a:ext cx="7497221" cy="28293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15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830B-AC9F-E262-8A41-56FD00FA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5EBB-623D-BB3B-F841-1E8DF49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GPT vs BERT — Clear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CDBF-9B01-B54F-E028-F96AE2CC1E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5491A-8F2E-13DE-AD4B-EC1722B1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3" y="1232639"/>
            <a:ext cx="2705478" cy="2400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A3F42-C02B-1333-AEC1-86251EDD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05" y="1232639"/>
            <a:ext cx="3867690" cy="9907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6C272-81A4-A99F-D983-1044B3D8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433" y="2443806"/>
            <a:ext cx="3848861" cy="14670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01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4C58C926-E4A0-82B0-666F-08A73558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CB9BF2E9-BAC8-4FB6-2274-4823F70D86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2C24AAC8-D57A-8C3A-EA61-FCE843F97957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Code</a:t>
            </a:r>
            <a:r>
              <a:rPr lang="en-IN" sz="2800" b="1" u="sng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 (</a:t>
            </a:r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)</a:t>
            </a:r>
          </a:p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 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D6A15BC9-5678-806E-5A16-8A050832AA26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1B370-FA91-5A9F-9F1C-DBB42601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50" y="906600"/>
            <a:ext cx="8187149" cy="386066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60690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3909-850F-2DA9-9015-DFD551D7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GPT vs BERT — Clear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EA8AF-56B2-1338-6327-F16659C79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08DAE-1AC4-366B-2A42-2FA597E1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0" y="1323817"/>
            <a:ext cx="5308476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1565-7B1F-88D7-E4E1-21173E7D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7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37990-A4B0-D217-EBCD-3A722BF2D0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8C3D-833D-A413-749A-DD0E43E6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5" y="1334713"/>
            <a:ext cx="5754795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3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95C72-8E73-D881-99F4-A07F03EA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CE95-FE49-F54F-F2EA-01DFA163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7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A299F-5D97-DF51-16B0-594D0466A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C349D-A9D6-6328-EE48-913BD31C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65" y="1252345"/>
            <a:ext cx="560787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00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F8F5-129C-9A6E-35BF-E997C85A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Do We Reduce Hallucination?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3EBD8-9E84-DE53-4B8D-A6734DC49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0FE9-110D-141B-8991-B0D1317B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01" y="1285696"/>
            <a:ext cx="522995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8597-A0E8-FD82-6C44-5F024158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897233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Prompt Engineering — The Art of Talking to AI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BD060-9B2F-0342-E417-610B399C5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C566B-ED05-0F98-4416-A29BAD3B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45" y="1464012"/>
            <a:ext cx="6095647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04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0370-A42B-32F8-6D6F-9D9A3727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53" y="313864"/>
            <a:ext cx="599056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761E7-A7F6-EB3C-0312-39640AB51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9F001-7386-F9D6-09EC-64737542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5" y="950296"/>
            <a:ext cx="8017329" cy="19599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204EE-B849-EBA8-EA8E-C1B3DAA7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365" y="3097700"/>
            <a:ext cx="4191585" cy="92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067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5C30-730E-7C13-F510-161CC717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8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A182E-C989-23EB-E317-4D7F89C49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5BCD0-3075-3CDD-56B3-EF6CD9C8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383013"/>
            <a:ext cx="5534797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7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87B8-EE36-F033-2019-D49FEE83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1024-0669-CC57-97DF-55A1E069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8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3029F-40CE-DBD3-5C21-B8727AE37F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F2E5B-0962-CBCE-708D-22A1F123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5" y="1214248"/>
            <a:ext cx="6629228" cy="2715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7598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8181A-AB9A-B39B-B721-9B2DAC4F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DDC3F-20FD-996A-573C-436F5A451E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AA8AD8-6047-BB50-0E83-A22F46AE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  <a:sym typeface="Arial"/>
              </a:rPr>
              <a:t>Few-Shot Learning: Teaching by Example</a:t>
            </a:r>
            <a:endParaRPr lang="en-IN" sz="2800" b="1" dirty="0"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7A13E-9635-94D2-5526-12EB1C24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968080"/>
            <a:ext cx="3067478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7C12E-8AA3-8D66-9466-D76ABD49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8080"/>
            <a:ext cx="3296110" cy="1286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02F1F8-1C1A-ECAD-F481-0D99AE814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239" y="2717684"/>
            <a:ext cx="4410691" cy="866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2657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2D10E-ABB9-43EF-493C-87D35D80F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073D7A-6BAF-7CFE-AE7F-F90D7226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B2912-ADAF-8BC8-06BB-D95C4195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9" y="840093"/>
            <a:ext cx="432495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4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6F3DE4D7-D5BD-76D0-313A-1FF6B12F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4DA4F662-4808-7905-6250-450F75646A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114A5532-0B83-2B6B-7D86-DAB66F088200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MCQ 1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22AECC24-1859-0B3D-B887-9972131869DC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70306-2CFF-F756-071F-4C73B8DD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95" y="1059167"/>
            <a:ext cx="645885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6DD76-8C55-A8C5-2B2C-FE7B6BCA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7DB14-BE94-15F7-F1C2-83B97D439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B2753-DD77-8595-C9DC-F4FCA1EE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9 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19C15-9983-CCA7-39A5-4C5A6FB5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18285"/>
            <a:ext cx="663997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98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6B794-BA20-D36F-60A4-837FCFDC7E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507D63-720C-63EF-996B-01021A62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5770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RAG: Retrieval Augmented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8152B-1A6C-EB4F-F786-400BC18F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0" y="951732"/>
            <a:ext cx="2657846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0A3D7-F6C0-1EFD-82C2-D2C5E066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29" y="951731"/>
            <a:ext cx="3172268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71C74-9F38-622A-A710-897D24876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99" y="2199680"/>
            <a:ext cx="5268060" cy="9621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2FA12-3B57-4905-CFE3-4E7FEB65A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633" y="3113671"/>
            <a:ext cx="5925377" cy="1562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1782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17CC4-25DD-D1D4-076F-FD23F59B6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81798-072A-0C1A-7512-38938557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10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8CE8C-E96D-FBD3-A828-EEDFDFC6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1" y="950999"/>
            <a:ext cx="4182059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0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9D627-EB36-0309-6FE0-A7AF1E5D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5A49A-37E1-7186-3A1B-21AEFEAEB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2CA381-E245-7DBB-CD31-1964E3BE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10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C55C3-F9AA-4CB1-CA9A-66A86548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6" y="782902"/>
            <a:ext cx="4248743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7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28DA0-B6E3-67D9-FF5C-6D3A7158C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CDBFB0-A9BB-9B4B-D489-FE469B4F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RAG vs Fine-Tuning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1C86E-4E37-73D0-8AF4-284D7DC2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3" y="883056"/>
            <a:ext cx="3505689" cy="666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83889-83F1-EC7F-8530-3F86AE0B4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12" y="883056"/>
            <a:ext cx="3267531" cy="32484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011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2F614-C338-72F3-2FD3-089CA5E4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CCEAE-6D62-ED79-3973-8B050CE2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11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8CB-F4E1-E663-7745-ED49134F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6" y="994538"/>
            <a:ext cx="454405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5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3811-2654-E849-6A76-C04943CBB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E4A50-403F-8C31-8A84-858F2A033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7F42E-D85D-F0D8-D95D-5BCA1AB3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11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0B439-F176-BC65-A139-46FC6F4E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8" y="911485"/>
            <a:ext cx="502990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9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F9242-FC82-65AE-10D9-FA25C1655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6DFBD5-9144-D3A7-5D72-86A85960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39142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Enterprise AI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8B08D-8270-1E4B-5643-ED16F3C7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78187"/>
            <a:ext cx="3210373" cy="2019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21BDA-09DF-C443-4A49-5A6FE237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06" y="2912069"/>
            <a:ext cx="5087060" cy="1133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3C930-CF8A-2456-6725-D3ED425E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36" y="1201598"/>
            <a:ext cx="2915057" cy="866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764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B84AF-6A26-583F-5711-FC5EC5461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90F6CC-0567-3340-4F3B-352C7E93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1E3EE-BF2F-61E6-EE65-28031B8B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89755"/>
            <a:ext cx="398200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0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B55FB-48C6-279C-6381-CC80B280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93B4C-3FB1-DB04-4455-24B65DE65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F99990-0637-410C-4B9D-20F84CA5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12 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EA9D-B281-3738-508A-F369773D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54292"/>
            <a:ext cx="563508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74D7327B-260B-12B1-34E5-7032D838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9C409944-E54A-9858-2E97-DA28BD289A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E23279A9-131A-7CB1-FDE9-53B786E9E4E4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MCQ 1 (Answer)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B2C8A268-2731-C83E-B167-6E85717617D6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315FF-394D-47BD-7893-24DC386D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9" y="1052993"/>
            <a:ext cx="645709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02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DCC89-7E3E-A8C5-7544-BCC407B56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76405A-ADB2-1D83-E2A8-803A6561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Multimodal 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F5CF8-AA2B-51D7-51DD-035C4D2A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2" y="765970"/>
            <a:ext cx="1428949" cy="16194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43923-A9B2-8DAD-D10B-636A81614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32" y="765970"/>
            <a:ext cx="3219899" cy="1333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FDFEE1-F0FA-1D1D-B868-98DE828BC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574" y="1791236"/>
            <a:ext cx="2581635" cy="2067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732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3AAF7-E60E-ADC1-6921-576851B84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A2CFC-EA17-0B28-5244-3BD4C73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13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1058A-484F-BB27-092F-33913FCB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2" y="916296"/>
            <a:ext cx="4258269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02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4A5A-156C-8B44-83FC-E973F2DFA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A6860C-1A67-9896-BEA1-55F340245E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51C88-BE0E-0491-AD36-B28AA5C6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13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3C9A8-FF43-E10E-331B-51376C03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74071"/>
            <a:ext cx="4515480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6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02CB7-5BC5-F90E-6B00-C560CBE4C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993A7-9A6C-60FB-DDB6-7632B1A7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Closing Slide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DFE34-47C9-3E35-74B2-D83FD782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0" y="914240"/>
            <a:ext cx="548716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87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4FAF-52FD-4EDF-134A-E7461E0F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9F43-417D-1468-AF8A-73827829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7976"/>
            <a:ext cx="7150326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Do We Know If an LLM Is Actually Good?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63F9D-3C5C-65C0-0CFE-524E8D963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03B5C-CEFD-E219-9773-FD7EBA0C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4" y="1547725"/>
            <a:ext cx="3258005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31EB2-876F-A3AE-C371-7F78EC50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47725"/>
            <a:ext cx="2953162" cy="1257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1407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6DF8-22A9-D8AD-506A-6DE49681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019698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Automatic Evaluation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2C31D-3F31-AC9E-BA63-7C90FC23D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95949-2B96-7447-7ED4-712F81F4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3" y="1268101"/>
            <a:ext cx="3029373" cy="1219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7F7BC-B6CB-FC19-B171-026FF0C2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59" y="2741096"/>
            <a:ext cx="5963482" cy="885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AB84B-408F-C7A1-C306-036D38C62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00" y="1239522"/>
            <a:ext cx="2800741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6946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2F01-6601-0713-0004-40A3650A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D0B1B-266C-B514-0763-CF891D80B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65180-E072-2AA0-6A9E-D820F146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106905"/>
            <a:ext cx="7992590" cy="3246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8302F-60F6-8207-844F-FA3CB144F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15" y="1853293"/>
            <a:ext cx="2760255" cy="113356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58736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BABA-388D-7BEB-E699-9060BF9C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14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72C2C-2692-E3D9-EE41-467289C2A8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ECBF1-1A1A-E217-6BDB-2F3D4911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8" y="1255795"/>
            <a:ext cx="502990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9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9310-8406-63F9-8372-EA53CDF40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377B-F3CA-E12D-9CAE-C5F48AFD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14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CA0D9-0333-8072-90F6-CD1C02835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06662-C7EA-121C-3580-4D661103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2" y="1228537"/>
            <a:ext cx="5718068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4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28BF-8B31-AD9D-E4A2-39AA17F8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Human Evaluation — Still Critical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88AA3-4C28-9BC1-948D-A0F58E7D5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AECBC-075B-4B84-4D55-A2CCF4DC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4" y="1276241"/>
            <a:ext cx="2152950" cy="1562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ADBAE-5A67-58BC-B11B-30CAC731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08" y="1276241"/>
            <a:ext cx="2610214" cy="1333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F5391-92D7-83C0-34F3-DBF154BB1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36" y="3062433"/>
            <a:ext cx="5772956" cy="952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17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255E5267-9C3C-50E0-009F-6FCD99EE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5463EBD8-1B55-E01E-D5B8-649D07C15B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F0DB5EB-D906-0E49-2EE7-36D76637DE05}"/>
              </a:ext>
            </a:extLst>
          </p:cNvPr>
          <p:cNvSpPr txBox="1"/>
          <p:nvPr/>
        </p:nvSpPr>
        <p:spPr>
          <a:xfrm>
            <a:off x="711151" y="371825"/>
            <a:ext cx="6865306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Why Early Models Struggled — RNN</a:t>
            </a:r>
            <a:endParaRPr lang="en-IN"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78C7EC78-D15D-E423-8EE2-E14F81F30BE9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96B43-9642-770F-F8E9-870A54C8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2" y="1057868"/>
            <a:ext cx="5753903" cy="12479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A6711-5A82-B566-236A-8CFB30B5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10" y="2253675"/>
            <a:ext cx="5611008" cy="1381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0168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2E79-BD43-8FE7-EB1D-1A82796B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Bias and Ethics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46268-490C-4A75-CD89-F8B1ECB6AA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DD194-E755-2CBE-B05E-3700B296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00" y="1393973"/>
            <a:ext cx="2181529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8AC4B-54A9-4375-63F0-31E2E280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114" y="1393973"/>
            <a:ext cx="2676899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05934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BC9B-857C-667C-F43F-FB55853A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CD1EB-7974-64D6-623A-B9678A305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27E7-5BB8-A7AE-109C-1C1C524B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375502"/>
            <a:ext cx="5268060" cy="257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330BA-CF62-0F70-783C-38CB2F61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571" y="1923959"/>
            <a:ext cx="2724530" cy="12955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080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DE39-6CA3-42F2-AC40-BF93925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15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F3FB5-1075-422C-6960-220045519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824A-38F4-31F3-9EDA-3467522C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51" y="1471459"/>
            <a:ext cx="414395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B4BD0-A106-9FC5-C819-15E4A7B1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C2DC-6FA1-A8FB-7938-15317968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15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745CA-FA19-B2C1-7FF4-E8933FDB1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8AF71-D416-5E64-6AE5-62A12BD6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9" y="1242827"/>
            <a:ext cx="494719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9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AF3E-B35D-6D3B-AC0B-7536E0D0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How Do We Reduce Bias?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22B0-9197-49EC-6DBD-4F216DAA3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D9A1-88DB-3492-8984-9CF7A3BA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5" y="1272864"/>
            <a:ext cx="2543530" cy="1209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8A3FD-D0C8-02DE-458F-45118FE0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46" y="1234759"/>
            <a:ext cx="2886478" cy="1286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17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8D4D-3764-72CB-B663-F5FA36C4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Deployment — Cloud vs On-Premise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4FE2B-7250-BB34-4DD5-7560A08D4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00CBB-DDEA-371A-E300-15A27634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4" y="1212313"/>
            <a:ext cx="2086266" cy="1200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C6668-5017-4141-98E0-31E20010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95" y="1212313"/>
            <a:ext cx="2514951" cy="12765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E52333-C8A0-87DE-389D-907E83F5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175" y="1345682"/>
            <a:ext cx="2152950" cy="9335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2852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EA-6EAD-5092-23E2-C9F715FE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16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1C114-3DBA-ADB3-1B15-083BB86F04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7D13-F455-2C36-4BA0-500E37BA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452406"/>
            <a:ext cx="511563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7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27F0E-F5E0-B450-64A9-1485F0971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D34-33FE-4FC6-9F79-822996B8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16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413F-7296-3B4B-4A3F-83E1D51F2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72B58-C312-32EA-3461-F5FBFA56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5" y="1176142"/>
            <a:ext cx="510611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9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2FDA-4823-EC9E-7890-CBADA2AC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627812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Cost vs Latency vs Accuracy Trade-Off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4458D-C3B2-FCD4-254F-75BDCBC473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5FC8-B0E0-0123-9C07-5032C51F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9" y="1285791"/>
            <a:ext cx="1533739" cy="1200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5F8F-2FF9-1FD1-B388-0297F125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274" y="1285791"/>
            <a:ext cx="2324424" cy="9335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AAEDB-C608-B96F-C42C-6C171EC3F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486" y="2422662"/>
            <a:ext cx="2724530" cy="1028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1986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3ACC-2C23-DFD7-CD54-9965CB90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632019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What Happens After Deployment? — LLMOps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B33D9-F62C-B4ED-EDBD-F0EEAD3D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4D00-D6C2-D5CC-2F7C-003BC3AD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9" y="1321172"/>
            <a:ext cx="2876951" cy="1162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B1EC5-4A48-C5BE-B200-84CB84F7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10" y="1365240"/>
            <a:ext cx="3943900" cy="1047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708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30B4-81EE-638F-6A03-148A4080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BFD9D-7158-E205-85DA-ECF24361A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7E636-3F4D-7E26-79FE-426AC260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133602"/>
            <a:ext cx="7992590" cy="3465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60274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D333-4F17-80D2-7C41-20655B36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LLMOps — 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C8A6C-D7B2-EBEB-D789-04C3989A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DE390-BFF8-8631-87F2-68CEF003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49" y="1265212"/>
            <a:ext cx="2848373" cy="1114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FAB86-DCD5-E525-024B-C48841BD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88" y="1265212"/>
            <a:ext cx="2572109" cy="895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244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1128-7C8E-0A80-554A-AB8A531B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Code </a:t>
            </a:r>
            <a:r>
              <a:rPr lang="en-IN" sz="2800" b="1" u="sng" dirty="0">
                <a:latin typeface="Lato"/>
                <a:ea typeface="Lato"/>
                <a:cs typeface="Lato"/>
              </a:rPr>
              <a:t>(</a:t>
            </a:r>
            <a:r>
              <a:rPr lang="en-IN" sz="2800" b="1" dirty="0">
                <a:latin typeface="Lato"/>
                <a:ea typeface="Lato"/>
                <a:cs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Link</a:t>
            </a:r>
            <a:r>
              <a:rPr lang="en-IN" sz="2800" b="1" dirty="0">
                <a:latin typeface="Lato"/>
                <a:ea typeface="Lato"/>
                <a:cs typeface="Lato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ABD21-FFA6-28F2-030E-A62087077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A8B09-BBDE-04D8-F4FF-D850B5D3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9" y="1211902"/>
            <a:ext cx="8270421" cy="249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8C6FD-3F49-8C5B-FC5A-8D177613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528" y="1385108"/>
            <a:ext cx="3038899" cy="14098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530911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83A3-7EF4-5A74-FEA9-5B402BD5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17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B3459-ADEA-1062-BF01-3EBD72104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32F4C-6586-3BF7-DFF4-281F3B10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47" y="1552432"/>
            <a:ext cx="3781953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B59EF-41EF-CA2F-07F9-8031D852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1C74-2CCA-FA0B-4059-727A0AE1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17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FCF01-6C33-4B4C-B230-DB1F832E99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4A0F0-7F30-6385-9E59-9A64CF93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8" y="1278200"/>
            <a:ext cx="4391638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8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C1E3-B2A1-3229-D6A6-129B8098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Human-in-the-Loop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A29D9-E059-D582-EB5F-A2CC799BAA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965DB-98F1-E97A-C937-44BA05A1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0" y="1208055"/>
            <a:ext cx="1876687" cy="1152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0C9B5-9528-6E03-9929-A7A49E64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39" y="1208055"/>
            <a:ext cx="2276793" cy="1295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23187-FD72-A463-E67E-D8951812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673" y="1266762"/>
            <a:ext cx="2448267" cy="895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6339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92AE-A832-E770-F05D-99A426FB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Engagement Checkpoint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090E9-665A-253B-B0A7-8C93B820F8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5B978-5CB5-E4FA-16A1-717C779D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82" y="1225846"/>
            <a:ext cx="531569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5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EB0C-FED8-6BD7-D165-188B2C8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Final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F006E-0E45-FD5A-5C7F-B7E79C610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24DA-A518-1E3E-4C78-39ABDFE8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85" y="1250924"/>
            <a:ext cx="545858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9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FBB2-7BD7-B243-0D41-966FB16C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6E6FD-7255-5F50-6710-E359F3467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64C68C-FF35-5CD1-B768-86E42933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47507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From User to Builder — The Mindset Shift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817D3-49C7-367F-16B5-2B5A0581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" y="917705"/>
            <a:ext cx="4782217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52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4AE8F-E968-FDE9-B78F-9E5D1690A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17CF5F-83A9-AFBF-C60B-14BDB01E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00400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AI Is a Decision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DE15E-40B2-96E6-A8D5-6FB87B4B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4" y="825859"/>
            <a:ext cx="365811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2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EDD4-B6A9-89A6-49E0-461A67A7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7E9F8-5052-7CEB-AB53-E7879258B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499AB-74CC-F283-0303-8E83A4F6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02578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Common Mistake #1 — Blind Trust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E0B38-60B8-FB70-A888-C63DF3AA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2" y="958534"/>
            <a:ext cx="410584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07A8-ADEB-1311-A05C-DCDBBB9E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2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07F88-559B-C137-CC56-B68A97BDE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B0F5B-71BC-2E4C-309D-4FDECF0F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8" y="1264635"/>
            <a:ext cx="6276688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55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B8164-E8E3-D9DF-E156-ACD59FD5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FB0A2-B4B8-650B-AEA3-9A8E267C38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663DC5-7B5B-1ADC-4F93-2FAEC995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18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3BB49-67FF-892A-ECE1-AFD7D1DB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6" y="967320"/>
            <a:ext cx="409632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9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06D5-AC6C-19B8-CEA2-4E52089D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C49F7-83A2-BBD4-1302-D48EC4571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1326E-F780-680A-2253-09AA90FC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MCQ 18 (Answer)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36CBF-63A9-1B24-82D5-7A6F04A3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7" y="855704"/>
            <a:ext cx="461074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1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69BE-67EF-BAFF-415C-19DDD079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A65CC-8CA7-649B-769A-59F725280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F0A2C-5566-0C91-6DB0-67788ADA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643500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Common Mistake #2 — No Clear Boundaries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60456-9C03-560F-275D-76C7A57F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01" y="1067394"/>
            <a:ext cx="3962953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55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E7908-5726-73AA-F93F-6728DBB0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83233-2E3A-0D4A-2DEB-4A7E73FE8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19D30-78D6-5BE1-2132-D5B84B3F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64" y="530089"/>
            <a:ext cx="8068042" cy="1021034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Common Mistake #3 — Treating AI as Final Authority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A706-D10D-C9C1-9162-D3207070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1" y="1781766"/>
            <a:ext cx="452500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05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48EF1-2975-543B-0D96-81E1841543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3AB617-37F3-6D8B-FFEF-D947697E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47307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Thinking Like an AI Architect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C6949-E1A0-BC21-EF4B-15E1E89D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2" y="836047"/>
            <a:ext cx="3305636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59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2E83F-FBC5-1BFF-DDC0-3A56A8986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0A8B8-F76E-9105-3564-9EFC3E9A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69771" cy="382564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Thinking Like a Researcher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491AD-92AD-2C46-9FF8-EE7BE2AC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60" y="878229"/>
            <a:ext cx="379147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13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118AD-3C83-D664-02C5-0EC7359D0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61B15-432C-2A4F-D1A3-0CCAC41F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708564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Choosing the Right Level of Effort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79CD1-2261-0D20-3D5C-587FB428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1" y="890496"/>
            <a:ext cx="415348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9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36713-EFDA-0CBF-F19E-A188DBDC0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8E7D6-0A9E-0CC2-C036-1DEF844D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Enterprise Reality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2CC44-FFF3-A797-E960-11D1A627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3" y="1000702"/>
            <a:ext cx="393437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7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AB9AE-243B-9063-63E3-E6A073A2E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0CDD4-7410-1374-624C-326F0F73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Staying Relevant in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42B1-C47D-07B1-710D-105F6774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38771"/>
            <a:ext cx="391532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354FC-34F7-156B-7EB6-2526C6C35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7B293D-085B-3D74-C09F-52581CB2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937164" cy="382564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Your Role in AI Systems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AED59-7017-6F9E-1A36-B8B05ABC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4" y="921123"/>
            <a:ext cx="340090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552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  <wetp:taskpane dockstate="right" visibility="0" width="525" row="1">
    <wetp:webextensionref xmlns:r="http://schemas.openxmlformats.org/officeDocument/2006/relationships" r:id="rId2"/>
  </wetp:taskpane>
  <wetp:taskpane dockstate="right" visibility="0" width="525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85B5C98C-7D06-4C64-B5F4-DB4BE79A374C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0032793-D497-4CF2-8537-82E2B68794F5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52DFDC3-C9BC-4AD8-9FD1-A46FE19EEFD4}">
  <we:reference id="wa200003052" version="7.0.0.0" store="en-US" storeType="OMEX"/>
  <we:alternateReferences>
    <we:reference id="WA200003052" version="7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1138</Words>
  <Application>Microsoft Office PowerPoint</Application>
  <PresentationFormat>On-screen Show (16:9)</PresentationFormat>
  <Paragraphs>326</Paragraphs>
  <Slides>148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4" baseType="lpstr">
      <vt:lpstr>Proxima Nova</vt:lpstr>
      <vt:lpstr>Arial</vt:lpstr>
      <vt:lpstr>Roboto</vt:lpstr>
      <vt:lpstr>Calibri</vt:lpstr>
      <vt:lpstr>Lato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(Google Colab Link)</vt:lpstr>
      <vt:lpstr>MCQ 2</vt:lpstr>
      <vt:lpstr>MCQ 2 (Answer)</vt:lpstr>
      <vt:lpstr>LSTM — Solving the Memory Problem</vt:lpstr>
      <vt:lpstr>Code (Google Colab Link)</vt:lpstr>
      <vt:lpstr>MCQ 3</vt:lpstr>
      <vt:lpstr>MCQ 3 (Answer)</vt:lpstr>
      <vt:lpstr>The Breakthrough — Transformers</vt:lpstr>
      <vt:lpstr>Why 2017 Changed Everything</vt:lpstr>
      <vt:lpstr>Code (Google Colab Link)</vt:lpstr>
      <vt:lpstr>MCQ 4</vt:lpstr>
      <vt:lpstr>MCQ 4 (Answer)</vt:lpstr>
      <vt:lpstr>From Transformer to Real Models</vt:lpstr>
      <vt:lpstr>GPT — Generative Pretrained Transformer</vt:lpstr>
      <vt:lpstr>Code (Google Colab Link) </vt:lpstr>
      <vt:lpstr>MCQ 5</vt:lpstr>
      <vt:lpstr>MCQ 5 (Answer)</vt:lpstr>
      <vt:lpstr>Controlling GPT Output — Sampling</vt:lpstr>
      <vt:lpstr>Code — Temperature (Google Colab Link) </vt:lpstr>
      <vt:lpstr>Top-k Sampling</vt:lpstr>
      <vt:lpstr>Top-p (Nucleus Sampling)</vt:lpstr>
      <vt:lpstr>BERT — Bidirectional Encoder Representations from Transformers</vt:lpstr>
      <vt:lpstr>Code (Google Colab Link) </vt:lpstr>
      <vt:lpstr>MCQ 6</vt:lpstr>
      <vt:lpstr>MCQ 6 (Answer)</vt:lpstr>
      <vt:lpstr>How Models Learn — Cross-Entropy Loss</vt:lpstr>
      <vt:lpstr>Code — Cross-Entropy</vt:lpstr>
      <vt:lpstr>Gradient Descent — Weight Update</vt:lpstr>
      <vt:lpstr>Code — Gradient Update</vt:lpstr>
      <vt:lpstr>Why Do LLMs Hallucinate?</vt:lpstr>
      <vt:lpstr>Code — Probability Selection</vt:lpstr>
      <vt:lpstr>GPT vs BERT — Clear Comparison</vt:lpstr>
      <vt:lpstr>GPT vs BERT — Clear Comparison</vt:lpstr>
      <vt:lpstr>MCQ 7</vt:lpstr>
      <vt:lpstr>MCQ 7 (Answer)</vt:lpstr>
      <vt:lpstr>How Do We Reduce Hallucination?</vt:lpstr>
      <vt:lpstr>Prompt Engineering — The Art of Talking to AI</vt:lpstr>
      <vt:lpstr>Code (Google Colab Link)</vt:lpstr>
      <vt:lpstr>MCQ 8</vt:lpstr>
      <vt:lpstr>MCQ 8 (Answer)</vt:lpstr>
      <vt:lpstr>Few-Shot Learning: Teaching by Example</vt:lpstr>
      <vt:lpstr>MCQ 9</vt:lpstr>
      <vt:lpstr>MCQ 9 (Answer)</vt:lpstr>
      <vt:lpstr>RAG: Retrieval Augmented Generation</vt:lpstr>
      <vt:lpstr>MCQ 10</vt:lpstr>
      <vt:lpstr>MCQ 10 (Answer)</vt:lpstr>
      <vt:lpstr>RAG vs Fine-Tuning</vt:lpstr>
      <vt:lpstr>MCQ 11</vt:lpstr>
      <vt:lpstr>MCQ 11 (Answer)</vt:lpstr>
      <vt:lpstr>Enterprise AI Architecture</vt:lpstr>
      <vt:lpstr>MCQ 12</vt:lpstr>
      <vt:lpstr>MCQ 12 (Answer)</vt:lpstr>
      <vt:lpstr>Multimodal AI</vt:lpstr>
      <vt:lpstr>MCQ 13</vt:lpstr>
      <vt:lpstr>MCQ 13 (Answer)</vt:lpstr>
      <vt:lpstr>Closing Slide</vt:lpstr>
      <vt:lpstr>How Do We Know If an LLM Is Actually Good?</vt:lpstr>
      <vt:lpstr>Automatic Evaluation Metrics</vt:lpstr>
      <vt:lpstr>Code (Google Colab Link)</vt:lpstr>
      <vt:lpstr>MCQ 14</vt:lpstr>
      <vt:lpstr>MCQ 14 (Answer)</vt:lpstr>
      <vt:lpstr>Human Evaluation — Still Critical</vt:lpstr>
      <vt:lpstr>Bias and Ethics</vt:lpstr>
      <vt:lpstr>Code (Google Colab Link)</vt:lpstr>
      <vt:lpstr>MCQ 15</vt:lpstr>
      <vt:lpstr>MCQ 15 (Answer)</vt:lpstr>
      <vt:lpstr>How Do We Reduce Bias?</vt:lpstr>
      <vt:lpstr>Deployment — Cloud vs On-Premise</vt:lpstr>
      <vt:lpstr>MCQ 16</vt:lpstr>
      <vt:lpstr>MCQ 16 (Answer)</vt:lpstr>
      <vt:lpstr>Cost vs Latency vs Accuracy Trade-Off</vt:lpstr>
      <vt:lpstr>What Happens After Deployment? — LLMOps</vt:lpstr>
      <vt:lpstr>LLMOps — In Practice</vt:lpstr>
      <vt:lpstr>Code (Google Colab Link)</vt:lpstr>
      <vt:lpstr>MCQ 17</vt:lpstr>
      <vt:lpstr>MCQ 17 (Answer)</vt:lpstr>
      <vt:lpstr>Human-in-the-Loop Systems</vt:lpstr>
      <vt:lpstr>Engagement Checkpoint</vt:lpstr>
      <vt:lpstr>Final Transition</vt:lpstr>
      <vt:lpstr>From User to Builder — The Mindset Shift</vt:lpstr>
      <vt:lpstr>AI Is a Decision System</vt:lpstr>
      <vt:lpstr>Common Mistake #1 — Blind Trust</vt:lpstr>
      <vt:lpstr>MCQ 18</vt:lpstr>
      <vt:lpstr>MCQ 18 (Answer)</vt:lpstr>
      <vt:lpstr>Common Mistake #2 — No Clear Boundaries</vt:lpstr>
      <vt:lpstr>Common Mistake #3 — Treating AI as Final Authority</vt:lpstr>
      <vt:lpstr>Thinking Like an AI Architect</vt:lpstr>
      <vt:lpstr>Thinking Like a Researcher</vt:lpstr>
      <vt:lpstr>Choosing the Right Level of Effort</vt:lpstr>
      <vt:lpstr>Enterprise Reality</vt:lpstr>
      <vt:lpstr>Staying Relevant in AI</vt:lpstr>
      <vt:lpstr>Your Role in AI Systems</vt:lpstr>
      <vt:lpstr>MCQ 19 </vt:lpstr>
      <vt:lpstr>MCQ 19 (Answer) </vt:lpstr>
      <vt:lpstr>Transition Slide</vt:lpstr>
      <vt:lpstr>AI Outputs Are Probabilistic, Not Authoritative</vt:lpstr>
      <vt:lpstr>Code (Google Colab Link)</vt:lpstr>
      <vt:lpstr>MCQ 20</vt:lpstr>
      <vt:lpstr>MCQ 20 (Answer)</vt:lpstr>
      <vt:lpstr>The Biggest Risk — When AI Sounds Confident</vt:lpstr>
      <vt:lpstr>Prompt Injection — A Real Security Risk</vt:lpstr>
      <vt:lpstr>Code (Google Colab Link)</vt:lpstr>
      <vt:lpstr>MCQ 21</vt:lpstr>
      <vt:lpstr>MCQ 21 (Answer)</vt:lpstr>
      <vt:lpstr>Corporate Reality — Responsibility Cannot Be Delegated</vt:lpstr>
      <vt:lpstr>The Professional Mindset</vt:lpstr>
      <vt:lpstr>Transition Slide</vt:lpstr>
      <vt:lpstr>From Learning Concepts to Identifying Gaps</vt:lpstr>
      <vt:lpstr>How to Detect a Research Problem</vt:lpstr>
      <vt:lpstr>Narrowing Your Research Focus</vt:lpstr>
      <vt:lpstr>Structure of a Strong Master’s Thesis</vt:lpstr>
      <vt:lpstr>MCQ 22</vt:lpstr>
      <vt:lpstr>MCQ 22 (Answer)</vt:lpstr>
      <vt:lpstr>Thinking in Terms of Variables</vt:lpstr>
      <vt:lpstr>Importance of Baselines</vt:lpstr>
      <vt:lpstr>Transition Slide</vt:lpstr>
      <vt:lpstr>Experimentation Is Not Trial and Error</vt:lpstr>
      <vt:lpstr>Role of Hypothesis in Research</vt:lpstr>
      <vt:lpstr>What Makes Results Credible</vt:lpstr>
      <vt:lpstr>Why Documentation Matters</vt:lpstr>
      <vt:lpstr>Common Thesis Mistakes to Avoid</vt:lpstr>
      <vt:lpstr>Analysis Is More Important Than Numbers</vt:lpstr>
      <vt:lpstr>Interpreting Results Carefully</vt:lpstr>
      <vt:lpstr>MCQ 23</vt:lpstr>
      <vt:lpstr>MCQ 23 (Answer)</vt:lpstr>
      <vt:lpstr>Connecting Research With Real-World Impact</vt:lpstr>
      <vt:lpstr>Final Research Mindset Shift</vt:lpstr>
      <vt:lpstr>Transition Slide (Session Continues)</vt:lpstr>
      <vt:lpstr>How to Read Research Papers AFTER This Session </vt:lpstr>
      <vt:lpstr>What We Have Covered So Far</vt:lpstr>
      <vt:lpstr>Generalization vs Memorization</vt:lpstr>
      <vt:lpstr>Alignment Problem</vt:lpstr>
      <vt:lpstr>Interpretability</vt:lpstr>
      <vt:lpstr>Evaluation Beyond Accuracy</vt:lpstr>
      <vt:lpstr>Multimodality</vt:lpstr>
      <vt:lpstr>Responsible AI</vt:lpstr>
      <vt:lpstr>Open Research Directions</vt:lpstr>
      <vt:lpstr>What You Should Be Able To Do Now</vt:lpstr>
      <vt:lpstr>Final Research Mindset</vt:lpstr>
      <vt:lpstr>Strong Academic Closing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Jyoti Dabass</cp:lastModifiedBy>
  <cp:revision>72</cp:revision>
  <dcterms:modified xsi:type="dcterms:W3CDTF">2026-02-13T19:16:56Z</dcterms:modified>
</cp:coreProperties>
</file>